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5D83"/>
    <a:srgbClr val="FFAF87"/>
    <a:srgbClr val="CC6686"/>
    <a:srgbClr val="735983"/>
    <a:srgbClr val="FF6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4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478-88D6-4FDB-9666-AE0CCF2430BF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FF56-15DF-470D-8B02-EB8C138B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718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478-88D6-4FDB-9666-AE0CCF2430BF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FF56-15DF-470D-8B02-EB8C138B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912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478-88D6-4FDB-9666-AE0CCF2430BF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FF56-15DF-470D-8B02-EB8C138B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89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478-88D6-4FDB-9666-AE0CCF2430BF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FF56-15DF-470D-8B02-EB8C138B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035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478-88D6-4FDB-9666-AE0CCF2430BF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FF56-15DF-470D-8B02-EB8C138B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06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478-88D6-4FDB-9666-AE0CCF2430BF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FF56-15DF-470D-8B02-EB8C138B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497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478-88D6-4FDB-9666-AE0CCF2430BF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FF56-15DF-470D-8B02-EB8C138B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865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478-88D6-4FDB-9666-AE0CCF2430BF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FF56-15DF-470D-8B02-EB8C138B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72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478-88D6-4FDB-9666-AE0CCF2430BF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FF56-15DF-470D-8B02-EB8C138B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205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478-88D6-4FDB-9666-AE0CCF2430BF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FF56-15DF-470D-8B02-EB8C138B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266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478-88D6-4FDB-9666-AE0CCF2430BF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FF56-15DF-470D-8B02-EB8C138B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958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C6478-88D6-4FDB-9666-AE0CCF2430BF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AFF56-15DF-470D-8B02-EB8C138B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288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28750" y="926468"/>
            <a:ext cx="1259909" cy="5738101"/>
          </a:xfrm>
          <a:prstGeom prst="rect">
            <a:avLst/>
          </a:prstGeom>
          <a:solidFill>
            <a:srgbClr val="CC6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720" b="1" dirty="0">
                <a:solidFill>
                  <a:schemeClr val="tx1"/>
                </a:solidFill>
              </a:rPr>
              <a:t>Service Delivery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Needs assessed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Emergency support provided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Safety/support plans </a:t>
            </a:r>
            <a:r>
              <a:rPr lang="en-GB" sz="720" dirty="0"/>
              <a:t>in place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Support </a:t>
            </a:r>
            <a:r>
              <a:rPr lang="en-GB" sz="720" dirty="0"/>
              <a:t>with housing, addiction, </a:t>
            </a:r>
            <a:r>
              <a:rPr lang="en-GB" sz="720" dirty="0"/>
              <a:t>mental health, physical health,  sexual health, domestic violence, sexual violence, relationships</a:t>
            </a:r>
            <a:r>
              <a:rPr lang="en-GB" sz="720" dirty="0"/>
              <a:t>, life skills, court process, finance, debt, criminal justice, education &amp; training, </a:t>
            </a:r>
            <a:r>
              <a:rPr lang="en-GB" sz="720" dirty="0"/>
              <a:t>immigration provided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Support to access other services provided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Psychological / alternative therapy provided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Attacks reported to NUM/police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Food, toiletries, essentials provided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Contraception provided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STI, BBV testing &amp; </a:t>
            </a:r>
            <a:r>
              <a:rPr lang="en-GB" sz="720" dirty="0"/>
              <a:t>treatment provided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Pregnancy testing &amp; choices provided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Vaccinations &amp; smear testing provided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Needle exchange provided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Computer access provided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Dodgy punter info distributed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Access to creative/social activities provided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Warm, safe drop-in provided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Trafficking risks escalated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Sleep/begging sites regularly visited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MASH Van present on </a:t>
            </a:r>
            <a:r>
              <a:rPr lang="en-GB" sz="720" dirty="0"/>
              <a:t>beat</a:t>
            </a:r>
          </a:p>
          <a:p>
            <a:endParaRPr lang="en-GB" sz="720" dirty="0"/>
          </a:p>
          <a:p>
            <a:r>
              <a:rPr lang="en-GB" sz="720" b="1" dirty="0">
                <a:solidFill>
                  <a:schemeClr val="tx1"/>
                </a:solidFill>
              </a:rPr>
              <a:t>Involvement &amp; Influence 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Opportunity for involvement provided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Service user expertise shared 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Service user stories shared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Organisations trained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720" dirty="0"/>
          </a:p>
        </p:txBody>
      </p:sp>
      <p:sp>
        <p:nvSpPr>
          <p:cNvPr id="5" name="Rectangle 4"/>
          <p:cNvSpPr/>
          <p:nvPr/>
        </p:nvSpPr>
        <p:spPr>
          <a:xfrm>
            <a:off x="2633108" y="926468"/>
            <a:ext cx="4210199" cy="5738101"/>
          </a:xfrm>
          <a:prstGeom prst="rect">
            <a:avLst/>
          </a:prstGeom>
          <a:solidFill>
            <a:srgbClr val="255D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3" rtlCol="0" anchor="t"/>
          <a:lstStyle/>
          <a:p>
            <a:r>
              <a:rPr lang="en-GB" sz="720" b="1" dirty="0">
                <a:solidFill>
                  <a:schemeClr val="tx1"/>
                </a:solidFill>
              </a:rPr>
              <a:t>Engagement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trust of MASH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Improved </a:t>
            </a:r>
            <a:r>
              <a:rPr lang="en-GB" sz="720" dirty="0"/>
              <a:t>professional </a:t>
            </a:r>
            <a:r>
              <a:rPr lang="en-GB" sz="720" dirty="0"/>
              <a:t>relationships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Feel more </a:t>
            </a:r>
            <a:r>
              <a:rPr lang="en-GB" sz="720" dirty="0"/>
              <a:t>heard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Feel someone </a:t>
            </a:r>
            <a:r>
              <a:rPr lang="en-GB" sz="720" dirty="0"/>
              <a:t>cares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Reduced </a:t>
            </a:r>
            <a:r>
              <a:rPr lang="en-GB" sz="720" dirty="0"/>
              <a:t>feelings of stigmatisation </a:t>
            </a:r>
            <a:endParaRPr lang="en-GB" sz="720" dirty="0"/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engagement with other </a:t>
            </a:r>
            <a:r>
              <a:rPr lang="en-GB" sz="720" dirty="0"/>
              <a:t>services</a:t>
            </a:r>
            <a:endParaRPr lang="en-GB" sz="720" dirty="0"/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Reduced fear of stigma from other </a:t>
            </a:r>
            <a:r>
              <a:rPr lang="en-GB" sz="720" dirty="0"/>
              <a:t>services</a:t>
            </a:r>
            <a:endParaRPr lang="en-GB" sz="720" dirty="0"/>
          </a:p>
          <a:p>
            <a:pPr marL="54000" indent="-54000">
              <a:buFont typeface="Arial" panose="020B0604020202020204" pitchFamily="34" charset="0"/>
              <a:buChar char="•"/>
            </a:pPr>
            <a:endParaRPr lang="en-GB" sz="720" dirty="0"/>
          </a:p>
          <a:p>
            <a:r>
              <a:rPr lang="en-GB" sz="720" b="1" dirty="0">
                <a:solidFill>
                  <a:schemeClr val="tx1"/>
                </a:solidFill>
              </a:rPr>
              <a:t>Basic needs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warmth 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Improved hygiene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Reduced hunger &amp; improved nutrition</a:t>
            </a:r>
          </a:p>
          <a:p>
            <a:endParaRPr lang="en-GB" sz="720" dirty="0"/>
          </a:p>
          <a:p>
            <a:r>
              <a:rPr lang="en-GB" sz="720" b="1" dirty="0">
                <a:solidFill>
                  <a:schemeClr val="tx1"/>
                </a:solidFill>
              </a:rPr>
              <a:t>Homelessness/housing</a:t>
            </a:r>
            <a:endParaRPr lang="en-GB" sz="720" b="1" dirty="0">
              <a:solidFill>
                <a:schemeClr val="tx1"/>
              </a:solidFill>
            </a:endParaRP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Prevention of rough sleeping 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Prevention of exploitation 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Reduced homelessness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maintenance of tenancies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endParaRPr lang="en-GB" sz="720" dirty="0"/>
          </a:p>
          <a:p>
            <a:r>
              <a:rPr lang="en-GB" sz="720" b="1" dirty="0">
                <a:solidFill>
                  <a:schemeClr val="tx1"/>
                </a:solidFill>
              </a:rPr>
              <a:t>Mental health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ability to process trauma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Improved mental health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Reduced mental health crises / </a:t>
            </a:r>
            <a:r>
              <a:rPr lang="en-GB" sz="720" dirty="0"/>
              <a:t>suicide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Reduced child </a:t>
            </a:r>
            <a:r>
              <a:rPr lang="en-GB" sz="720" dirty="0"/>
              <a:t>removals</a:t>
            </a:r>
            <a:endParaRPr lang="en-GB" sz="720" dirty="0"/>
          </a:p>
          <a:p>
            <a:endParaRPr lang="en-GB" sz="720" dirty="0"/>
          </a:p>
          <a:p>
            <a:r>
              <a:rPr lang="en-GB" sz="720" b="1" dirty="0">
                <a:solidFill>
                  <a:schemeClr val="tx1"/>
                </a:solidFill>
              </a:rPr>
              <a:t>Drug/alcohol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use of drug scripts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Reduced drug/alcohol use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Reduced risky drug use / overdose</a:t>
            </a:r>
          </a:p>
          <a:p>
            <a:endParaRPr lang="en-GB" sz="720" b="1" dirty="0">
              <a:solidFill>
                <a:schemeClr val="tx1"/>
              </a:solidFill>
            </a:endParaRPr>
          </a:p>
          <a:p>
            <a:r>
              <a:rPr lang="en-GB" sz="720" b="1" dirty="0">
                <a:solidFill>
                  <a:schemeClr val="tx1"/>
                </a:solidFill>
              </a:rPr>
              <a:t>Physical/sexual health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access to urgent medical attention 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diagnoses in place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access to medication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informed sexual health choices 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Reduced incidence of STI, BBV, Hepatitis, Covid, cervical cancer, unwanted pregnancy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Improved pregnancy outcomes 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Prevention of  chronic health issues 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Improved </a:t>
            </a:r>
            <a:r>
              <a:rPr lang="en-GB" sz="720" dirty="0"/>
              <a:t>sexual health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Improved physical health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life expectancy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Reduced preventable deaths</a:t>
            </a:r>
          </a:p>
          <a:p>
            <a:endParaRPr lang="en-GB" sz="720" b="1" dirty="0">
              <a:solidFill>
                <a:schemeClr val="tx1"/>
              </a:solidFill>
            </a:endParaRPr>
          </a:p>
          <a:p>
            <a:r>
              <a:rPr lang="en-GB" sz="720" b="1" dirty="0">
                <a:solidFill>
                  <a:schemeClr val="tx1"/>
                </a:solidFill>
              </a:rPr>
              <a:t>Safety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sense of safety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</a:t>
            </a:r>
            <a:r>
              <a:rPr lang="en-GB" sz="720" dirty="0"/>
              <a:t>number of crimes </a:t>
            </a:r>
            <a:r>
              <a:rPr lang="en-GB" sz="720" dirty="0"/>
              <a:t>reported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Reduced engagement with ‘dodgy punters</a:t>
            </a:r>
            <a:r>
              <a:rPr lang="en-GB" sz="720" dirty="0"/>
              <a:t>’</a:t>
            </a:r>
            <a:endParaRPr lang="en-GB" sz="720" dirty="0"/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court processes completed 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Improved </a:t>
            </a:r>
            <a:r>
              <a:rPr lang="en-GB" sz="720" dirty="0"/>
              <a:t>access to </a:t>
            </a:r>
            <a:r>
              <a:rPr lang="en-GB" sz="720" dirty="0"/>
              <a:t>SARC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</a:t>
            </a:r>
            <a:r>
              <a:rPr lang="en-GB" sz="720" dirty="0"/>
              <a:t>prosecutions of </a:t>
            </a:r>
            <a:r>
              <a:rPr lang="en-GB" sz="720" dirty="0"/>
              <a:t>perpetrators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Reduced </a:t>
            </a:r>
            <a:r>
              <a:rPr lang="en-GB" sz="720" dirty="0"/>
              <a:t>sexual violence</a:t>
            </a:r>
            <a:endParaRPr lang="en-GB" sz="720" dirty="0"/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Reduced </a:t>
            </a:r>
            <a:r>
              <a:rPr lang="en-GB" sz="720" dirty="0"/>
              <a:t>domestic violence 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Reduced time trafficked</a:t>
            </a:r>
            <a:endParaRPr lang="en-GB" sz="720" dirty="0"/>
          </a:p>
          <a:p>
            <a:endParaRPr lang="en-GB" sz="720" dirty="0"/>
          </a:p>
          <a:p>
            <a:r>
              <a:rPr lang="en-GB" sz="720" b="1" dirty="0">
                <a:solidFill>
                  <a:schemeClr val="tx1"/>
                </a:solidFill>
              </a:rPr>
              <a:t>Offending</a:t>
            </a:r>
            <a:endParaRPr lang="en-GB" sz="720" b="1" dirty="0">
              <a:solidFill>
                <a:schemeClr val="tx1"/>
              </a:solidFill>
            </a:endParaRP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Reduced criminalisation of sex work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Reduced </a:t>
            </a:r>
            <a:r>
              <a:rPr lang="en-GB" sz="720" dirty="0"/>
              <a:t>penalties from probation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Reduced reoffending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awareness </a:t>
            </a:r>
            <a:r>
              <a:rPr lang="en-GB" sz="720" dirty="0"/>
              <a:t>of begging </a:t>
            </a:r>
            <a:r>
              <a:rPr lang="en-GB" sz="720" dirty="0"/>
              <a:t>/ </a:t>
            </a:r>
            <a:r>
              <a:rPr lang="en-GB" sz="720" dirty="0"/>
              <a:t>enforcement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Reduced enforcement action on begging</a:t>
            </a:r>
          </a:p>
          <a:p>
            <a:endParaRPr lang="en-GB" sz="720" dirty="0"/>
          </a:p>
          <a:p>
            <a:r>
              <a:rPr lang="en-GB" sz="720" b="1" dirty="0">
                <a:solidFill>
                  <a:schemeClr val="tx1"/>
                </a:solidFill>
              </a:rPr>
              <a:t>Rights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awareness of rights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</a:t>
            </a:r>
            <a:r>
              <a:rPr lang="en-GB" sz="720" dirty="0"/>
              <a:t>access to benefits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</a:t>
            </a:r>
            <a:r>
              <a:rPr lang="en-GB" sz="720" dirty="0"/>
              <a:t>access to entitled </a:t>
            </a:r>
            <a:r>
              <a:rPr lang="en-GB" sz="720" dirty="0"/>
              <a:t>legal status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Reduced vulnerability to dodgy landlords, employers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freedom and rights</a:t>
            </a:r>
          </a:p>
          <a:p>
            <a:endParaRPr lang="en-GB" sz="720" b="1" dirty="0">
              <a:solidFill>
                <a:schemeClr val="tx1"/>
              </a:solidFill>
            </a:endParaRPr>
          </a:p>
          <a:p>
            <a:r>
              <a:rPr lang="en-GB" sz="720" b="1" dirty="0">
                <a:solidFill>
                  <a:schemeClr val="tx1"/>
                </a:solidFill>
              </a:rPr>
              <a:t>Skills</a:t>
            </a:r>
            <a:endParaRPr lang="en-GB" sz="720" b="1" dirty="0">
              <a:solidFill>
                <a:schemeClr val="tx1"/>
              </a:solidFill>
            </a:endParaRP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Improved IT skills 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Improved creative skills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life &amp; finance </a:t>
            </a:r>
            <a:r>
              <a:rPr lang="en-GB" sz="720" dirty="0"/>
              <a:t>skills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endParaRPr lang="en-GB" sz="720" dirty="0"/>
          </a:p>
          <a:p>
            <a:r>
              <a:rPr lang="en-GB" sz="720" b="1" dirty="0">
                <a:solidFill>
                  <a:schemeClr val="tx1"/>
                </a:solidFill>
              </a:rPr>
              <a:t>Independence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understanding of own needs &amp; goals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</a:t>
            </a:r>
            <a:r>
              <a:rPr lang="en-GB" sz="720" dirty="0"/>
              <a:t>ability to self-advocate</a:t>
            </a:r>
            <a:endParaRPr lang="en-GB" sz="720" dirty="0"/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access to online information and services</a:t>
            </a:r>
          </a:p>
          <a:p>
            <a:endParaRPr lang="en-GB" sz="720" dirty="0"/>
          </a:p>
          <a:p>
            <a:r>
              <a:rPr lang="en-GB" sz="720" b="1" dirty="0">
                <a:solidFill>
                  <a:schemeClr val="tx1"/>
                </a:solidFill>
              </a:rPr>
              <a:t>Wellbeing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Reduced stress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Improved mood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Improved self-esteem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Improved motivation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sense of identity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pride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Feel more in control of one’s life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</a:t>
            </a:r>
            <a:r>
              <a:rPr lang="en-GB" sz="720" dirty="0"/>
              <a:t>dignity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Improved coping mechanisms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endParaRPr lang="en-GB" sz="720" dirty="0"/>
          </a:p>
          <a:p>
            <a:r>
              <a:rPr lang="en-GB" sz="720" b="1" dirty="0">
                <a:solidFill>
                  <a:schemeClr val="tx1"/>
                </a:solidFill>
              </a:rPr>
              <a:t>Social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Time used more meaningfully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social connection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Improved support networks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reconnection with family / children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Improved understanding of healthy relationships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Reduced </a:t>
            </a:r>
            <a:r>
              <a:rPr lang="en-GB" sz="720" dirty="0"/>
              <a:t>isolation</a:t>
            </a:r>
            <a:endParaRPr lang="en-GB" sz="720" dirty="0"/>
          </a:p>
          <a:p>
            <a:endParaRPr lang="en-GB" sz="720" dirty="0"/>
          </a:p>
          <a:p>
            <a:r>
              <a:rPr lang="en-GB" sz="720" b="1" dirty="0">
                <a:solidFill>
                  <a:schemeClr val="tx1"/>
                </a:solidFill>
              </a:rPr>
              <a:t>Voice</a:t>
            </a:r>
            <a:endParaRPr lang="en-GB" sz="720" b="1" dirty="0">
              <a:solidFill>
                <a:schemeClr val="tx1"/>
              </a:solidFill>
            </a:endParaRP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opportunity to share opinions and ideas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validation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sense of being believed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communication </a:t>
            </a:r>
            <a:r>
              <a:rPr lang="en-GB" sz="720" dirty="0"/>
              <a:t>skills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confidence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sense of belonging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sense of purpose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self-awareness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endParaRPr lang="en-GB" sz="720" dirty="0"/>
          </a:p>
          <a:p>
            <a:r>
              <a:rPr lang="en-GB" sz="720" b="1" dirty="0">
                <a:solidFill>
                  <a:schemeClr val="tx1"/>
                </a:solidFill>
              </a:rPr>
              <a:t>System change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Increased lived experience expertise influencing MASH, local agencies and policymakers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Improved skills &amp; knowledge of other workers / organisations 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Improved </a:t>
            </a:r>
            <a:r>
              <a:rPr lang="en-GB" sz="720" dirty="0"/>
              <a:t>services offered by MASH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Reduced stigma at other services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Improved systems or services that affect </a:t>
            </a:r>
            <a:r>
              <a:rPr lang="en-GB" sz="720" dirty="0"/>
              <a:t>women</a:t>
            </a:r>
            <a:endParaRPr lang="en-GB" sz="720" dirty="0"/>
          </a:p>
        </p:txBody>
      </p:sp>
      <p:sp>
        <p:nvSpPr>
          <p:cNvPr id="7" name="Rectangle 6"/>
          <p:cNvSpPr/>
          <p:nvPr/>
        </p:nvSpPr>
        <p:spPr>
          <a:xfrm>
            <a:off x="6987756" y="926468"/>
            <a:ext cx="1953521" cy="1457110"/>
          </a:xfrm>
          <a:prstGeom prst="rect">
            <a:avLst/>
          </a:prstGeom>
          <a:solidFill>
            <a:srgbClr val="735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720" b="1" dirty="0">
                <a:solidFill>
                  <a:schemeClr val="tx1"/>
                </a:solidFill>
              </a:rPr>
              <a:t>Women are 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Are healthier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Are safer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Have </a:t>
            </a:r>
            <a:r>
              <a:rPr lang="en-GB" sz="720" dirty="0"/>
              <a:t>improved wellbeing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Are able to identify and achieve their goals</a:t>
            </a:r>
          </a:p>
          <a:p>
            <a:endParaRPr lang="en-GB" sz="720" dirty="0"/>
          </a:p>
          <a:p>
            <a:r>
              <a:rPr lang="en-GB" sz="720" b="1" dirty="0">
                <a:solidFill>
                  <a:schemeClr val="tx1"/>
                </a:solidFill>
              </a:rPr>
              <a:t>In Greater Manchester:</a:t>
            </a:r>
            <a:endParaRPr lang="en-GB" sz="720" b="1" dirty="0">
              <a:solidFill>
                <a:schemeClr val="tx1"/>
              </a:solidFill>
            </a:endParaRP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Women </a:t>
            </a:r>
            <a:r>
              <a:rPr lang="en-GB" sz="720" dirty="0"/>
              <a:t>who sex work are heard, understood and experience less </a:t>
            </a:r>
            <a:r>
              <a:rPr lang="en-GB" sz="720" dirty="0"/>
              <a:t>stigma 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Other </a:t>
            </a:r>
            <a:r>
              <a:rPr lang="en-GB" sz="720" dirty="0"/>
              <a:t>agencies and </a:t>
            </a:r>
            <a:r>
              <a:rPr lang="en-GB" sz="720" dirty="0"/>
              <a:t>policymakers understand </a:t>
            </a:r>
            <a:r>
              <a:rPr lang="en-GB" sz="720" dirty="0"/>
              <a:t>the needs of women who sex work and are more effective at supporting </a:t>
            </a:r>
            <a:r>
              <a:rPr lang="en-GB" sz="720" dirty="0"/>
              <a:t>them</a:t>
            </a:r>
            <a:r>
              <a:rPr lang="en-GB" sz="720" dirty="0"/>
              <a:t/>
            </a:r>
            <a:br>
              <a:rPr lang="en-GB" sz="720" dirty="0"/>
            </a:br>
            <a:r>
              <a:rPr lang="en-GB" sz="720" dirty="0"/>
              <a:t/>
            </a:r>
            <a:br>
              <a:rPr lang="en-GB" sz="720" dirty="0"/>
            </a:br>
            <a:endParaRPr lang="en-GB" sz="720" dirty="0"/>
          </a:p>
        </p:txBody>
      </p:sp>
      <p:sp>
        <p:nvSpPr>
          <p:cNvPr id="2" name="Rectangle 1"/>
          <p:cNvSpPr/>
          <p:nvPr/>
        </p:nvSpPr>
        <p:spPr>
          <a:xfrm>
            <a:off x="139301" y="926468"/>
            <a:ext cx="945000" cy="1174750"/>
          </a:xfrm>
          <a:prstGeom prst="rect">
            <a:avLst/>
          </a:prstGeom>
          <a:solidFill>
            <a:srgbClr val="735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720" dirty="0">
                <a:solidFill>
                  <a:schemeClr val="bg1"/>
                </a:solidFill>
              </a:rPr>
              <a:t>Women* </a:t>
            </a:r>
            <a:r>
              <a:rPr lang="en-GB" sz="720" dirty="0">
                <a:solidFill>
                  <a:schemeClr val="bg1"/>
                </a:solidFill>
              </a:rPr>
              <a:t>who are, have been or might become involved in sex </a:t>
            </a:r>
            <a:r>
              <a:rPr lang="en-GB" sz="720" dirty="0">
                <a:solidFill>
                  <a:schemeClr val="bg1"/>
                </a:solidFill>
              </a:rPr>
              <a:t>work.</a:t>
            </a:r>
          </a:p>
          <a:p>
            <a:endParaRPr lang="en-GB" sz="720" dirty="0">
              <a:solidFill>
                <a:schemeClr val="bg1"/>
              </a:solidFill>
            </a:endParaRPr>
          </a:p>
          <a:p>
            <a:r>
              <a:rPr lang="en-GB" sz="720" dirty="0">
                <a:solidFill>
                  <a:schemeClr val="bg1"/>
                </a:solidFill>
              </a:rPr>
              <a:t>* We define women as people </a:t>
            </a:r>
            <a:r>
              <a:rPr lang="en-GB" sz="720" dirty="0">
                <a:solidFill>
                  <a:schemeClr val="bg1"/>
                </a:solidFill>
              </a:rPr>
              <a:t>who identify as women some or all of the time</a:t>
            </a:r>
          </a:p>
        </p:txBody>
      </p:sp>
      <p:sp>
        <p:nvSpPr>
          <p:cNvPr id="8" name="Rectangle 7"/>
          <p:cNvSpPr/>
          <p:nvPr/>
        </p:nvSpPr>
        <p:spPr>
          <a:xfrm>
            <a:off x="169134" y="2897615"/>
            <a:ext cx="945000" cy="2738253"/>
          </a:xfrm>
          <a:prstGeom prst="rect">
            <a:avLst/>
          </a:prstGeom>
          <a:solidFill>
            <a:srgbClr val="735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720" b="1" dirty="0">
                <a:solidFill>
                  <a:schemeClr val="tx1"/>
                </a:solidFill>
              </a:rPr>
              <a:t>Service Delivery</a:t>
            </a:r>
          </a:p>
          <a:p>
            <a:pPr marL="54000" indent="-5400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GB" sz="720" dirty="0"/>
              <a:t>Drop-in </a:t>
            </a:r>
            <a:r>
              <a:rPr lang="en-GB" sz="720" dirty="0"/>
              <a:t>centre </a:t>
            </a:r>
            <a:endParaRPr lang="en-GB" sz="720" dirty="0"/>
          </a:p>
          <a:p>
            <a:pPr marL="54000" indent="-5400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GB" sz="720" dirty="0"/>
              <a:t>Van </a:t>
            </a:r>
            <a:r>
              <a:rPr lang="en-GB" sz="720" dirty="0"/>
              <a:t>outreach </a:t>
            </a:r>
            <a:endParaRPr lang="en-GB" sz="720" dirty="0"/>
          </a:p>
          <a:p>
            <a:pPr marL="54000" indent="-5400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GB" sz="720" dirty="0"/>
              <a:t>Sexual health Clinic  </a:t>
            </a:r>
          </a:p>
          <a:p>
            <a:pPr marL="54000" indent="-5400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GB" sz="720" dirty="0"/>
              <a:t>Sauna outreach </a:t>
            </a:r>
            <a:endParaRPr lang="en-GB" sz="720" dirty="0"/>
          </a:p>
          <a:p>
            <a:pPr marL="54000" indent="-5400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GB" sz="720" dirty="0"/>
              <a:t>On </a:t>
            </a:r>
            <a:r>
              <a:rPr lang="en-GB" sz="720" dirty="0"/>
              <a:t>foot outreach </a:t>
            </a:r>
            <a:endParaRPr lang="en-GB" sz="720" dirty="0"/>
          </a:p>
          <a:p>
            <a:pPr marL="54000" indent="-5400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GB" sz="720" dirty="0"/>
              <a:t>1:1 support</a:t>
            </a:r>
          </a:p>
          <a:p>
            <a:pPr marL="54000" indent="-5400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GB" sz="720" dirty="0"/>
              <a:t>Partnership work</a:t>
            </a:r>
          </a:p>
          <a:p>
            <a:pPr>
              <a:spcAft>
                <a:spcPts val="450"/>
              </a:spcAft>
            </a:pPr>
            <a:endParaRPr lang="en-GB" sz="720" b="1" dirty="0">
              <a:solidFill>
                <a:schemeClr val="tx1"/>
              </a:solidFill>
            </a:endParaRPr>
          </a:p>
          <a:p>
            <a:r>
              <a:rPr lang="en-GB" sz="720" b="1" dirty="0">
                <a:solidFill>
                  <a:schemeClr val="tx1"/>
                </a:solidFill>
              </a:rPr>
              <a:t>Involvement </a:t>
            </a:r>
            <a:r>
              <a:rPr lang="en-GB" sz="720" b="1" dirty="0">
                <a:solidFill>
                  <a:schemeClr val="tx1"/>
                </a:solidFill>
              </a:rPr>
              <a:t>&amp; Influence </a:t>
            </a:r>
            <a:endParaRPr lang="en-GB" sz="720" dirty="0"/>
          </a:p>
          <a:p>
            <a:pPr marL="54000" indent="-5400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GB" sz="720" dirty="0"/>
              <a:t>Service user involvement </a:t>
            </a:r>
            <a:endParaRPr lang="en-GB" sz="720" dirty="0"/>
          </a:p>
          <a:p>
            <a:pPr marL="54000" indent="-5400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GB" sz="720" dirty="0"/>
              <a:t>Strategic </a:t>
            </a:r>
            <a:r>
              <a:rPr lang="en-GB" sz="720" dirty="0"/>
              <a:t>influence </a:t>
            </a:r>
            <a:endParaRPr lang="en-GB" sz="720" dirty="0"/>
          </a:p>
          <a:p>
            <a:pPr marL="54000" indent="-5400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GB" sz="720" dirty="0"/>
              <a:t>Training </a:t>
            </a:r>
            <a:endParaRPr lang="en-GB" sz="720" dirty="0"/>
          </a:p>
          <a:p>
            <a:pPr marL="54000" indent="-5400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GB" sz="720" dirty="0"/>
              <a:t>Communications</a:t>
            </a:r>
          </a:p>
          <a:p>
            <a:pPr marL="54000" indent="-54000"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GB" sz="720" dirty="0"/>
          </a:p>
        </p:txBody>
      </p:sp>
      <p:sp>
        <p:nvSpPr>
          <p:cNvPr id="3" name="Rounded Rectangle 2"/>
          <p:cNvSpPr/>
          <p:nvPr/>
        </p:nvSpPr>
        <p:spPr>
          <a:xfrm>
            <a:off x="169134" y="2666862"/>
            <a:ext cx="945000" cy="162000"/>
          </a:xfrm>
          <a:prstGeom prst="roundRect">
            <a:avLst/>
          </a:prstGeom>
          <a:solidFill>
            <a:srgbClr val="255D8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/>
              <a:t>Activities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386204" y="720000"/>
            <a:ext cx="945000" cy="162000"/>
          </a:xfrm>
          <a:prstGeom prst="roundRect">
            <a:avLst/>
          </a:prstGeom>
          <a:solidFill>
            <a:srgbClr val="255D8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/>
              <a:t>Outputs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045623" y="720000"/>
            <a:ext cx="945000" cy="162000"/>
          </a:xfrm>
          <a:prstGeom prst="roundRect">
            <a:avLst/>
          </a:prstGeom>
          <a:solidFill>
            <a:srgbClr val="255D8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/>
              <a:t>Outcomes</a:t>
            </a:r>
            <a:endParaRPr lang="en-GB" sz="105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7533292" y="720000"/>
            <a:ext cx="945000" cy="162000"/>
          </a:xfrm>
          <a:prstGeom prst="roundRect">
            <a:avLst/>
          </a:prstGeom>
          <a:solidFill>
            <a:srgbClr val="255D8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/>
              <a:t>Impact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39301" y="720000"/>
            <a:ext cx="945000" cy="162000"/>
          </a:xfrm>
          <a:prstGeom prst="roundRect">
            <a:avLst/>
          </a:prstGeom>
          <a:solidFill>
            <a:srgbClr val="255D8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/>
              <a:t>Who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987756" y="2771884"/>
            <a:ext cx="2036072" cy="3892685"/>
          </a:xfrm>
          <a:prstGeom prst="rect">
            <a:avLst/>
          </a:prstGeom>
          <a:solidFill>
            <a:srgbClr val="CC6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720" b="1" dirty="0">
                <a:solidFill>
                  <a:schemeClr val="tx1"/>
                </a:solidFill>
              </a:rPr>
              <a:t>The </a:t>
            </a:r>
            <a:r>
              <a:rPr lang="en-GB" sz="720" b="1" dirty="0">
                <a:solidFill>
                  <a:schemeClr val="tx1"/>
                </a:solidFill>
              </a:rPr>
              <a:t>staff, </a:t>
            </a:r>
            <a:r>
              <a:rPr lang="en-GB" sz="720" b="1" dirty="0">
                <a:solidFill>
                  <a:schemeClr val="tx1"/>
                </a:solidFill>
              </a:rPr>
              <a:t>volunteers </a:t>
            </a:r>
            <a:r>
              <a:rPr lang="en-GB" sz="720" b="1" dirty="0">
                <a:solidFill>
                  <a:schemeClr val="tx1"/>
                </a:solidFill>
              </a:rPr>
              <a:t>and services at </a:t>
            </a:r>
            <a:r>
              <a:rPr lang="en-GB" sz="720" b="1" dirty="0">
                <a:solidFill>
                  <a:schemeClr val="tx1"/>
                </a:solidFill>
              </a:rPr>
              <a:t>MASH: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A</a:t>
            </a:r>
            <a:r>
              <a:rPr lang="en-GB" sz="720" dirty="0"/>
              <a:t>re consistent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C</a:t>
            </a:r>
            <a:r>
              <a:rPr lang="en-GB" sz="720" dirty="0"/>
              <a:t>an </a:t>
            </a:r>
            <a:r>
              <a:rPr lang="en-GB" sz="720" dirty="0"/>
              <a:t>be </a:t>
            </a:r>
            <a:r>
              <a:rPr lang="en-GB" sz="720" dirty="0"/>
              <a:t>trusted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Are free of charge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A</a:t>
            </a:r>
            <a:r>
              <a:rPr lang="en-GB" sz="720" dirty="0"/>
              <a:t>re non-judgemental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B</a:t>
            </a:r>
            <a:r>
              <a:rPr lang="en-GB" sz="720" dirty="0"/>
              <a:t>uild positive </a:t>
            </a:r>
            <a:r>
              <a:rPr lang="en-GB" sz="720" dirty="0"/>
              <a:t>relationships with </a:t>
            </a:r>
            <a:r>
              <a:rPr lang="en-GB" sz="720" dirty="0"/>
              <a:t>women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A</a:t>
            </a:r>
            <a:r>
              <a:rPr lang="en-GB" sz="720" dirty="0"/>
              <a:t>re </a:t>
            </a:r>
            <a:r>
              <a:rPr lang="en-GB" sz="720" dirty="0"/>
              <a:t>honest and </a:t>
            </a:r>
            <a:r>
              <a:rPr lang="en-GB" sz="720" dirty="0"/>
              <a:t>transparent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A</a:t>
            </a:r>
            <a:r>
              <a:rPr lang="en-GB" sz="720" dirty="0"/>
              <a:t>re </a:t>
            </a:r>
            <a:r>
              <a:rPr lang="en-GB" sz="720" dirty="0"/>
              <a:t>able to challenge other </a:t>
            </a:r>
            <a:r>
              <a:rPr lang="en-GB" sz="720" dirty="0"/>
              <a:t>organisations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D</a:t>
            </a:r>
            <a:r>
              <a:rPr lang="en-GB" sz="720" dirty="0"/>
              <a:t>on't write people off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Have </a:t>
            </a:r>
            <a:r>
              <a:rPr lang="en-GB" sz="720" dirty="0"/>
              <a:t>no agenda </a:t>
            </a:r>
            <a:endParaRPr lang="en-GB" sz="720" dirty="0"/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Are </a:t>
            </a:r>
            <a:r>
              <a:rPr lang="en-GB" sz="720" dirty="0"/>
              <a:t>not time </a:t>
            </a:r>
            <a:r>
              <a:rPr lang="en-GB" sz="720" dirty="0"/>
              <a:t>limited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A</a:t>
            </a:r>
            <a:r>
              <a:rPr lang="en-GB" sz="720" dirty="0"/>
              <a:t>re </a:t>
            </a:r>
            <a:r>
              <a:rPr lang="en-GB" sz="720" dirty="0"/>
              <a:t>not </a:t>
            </a:r>
            <a:r>
              <a:rPr lang="en-GB" sz="720" dirty="0"/>
              <a:t>statutory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Provide </a:t>
            </a:r>
            <a:r>
              <a:rPr lang="en-GB" sz="720" dirty="0"/>
              <a:t>autonomy and </a:t>
            </a:r>
            <a:r>
              <a:rPr lang="en-GB" sz="720" dirty="0"/>
              <a:t>choice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Are trauma-informed and gender-informed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A</a:t>
            </a:r>
            <a:r>
              <a:rPr lang="en-GB" sz="720" dirty="0"/>
              <a:t>re </a:t>
            </a:r>
            <a:r>
              <a:rPr lang="en-GB" sz="720" dirty="0"/>
              <a:t>holistic 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Don't </a:t>
            </a:r>
            <a:r>
              <a:rPr lang="en-GB" sz="720" dirty="0"/>
              <a:t>turn people </a:t>
            </a:r>
            <a:r>
              <a:rPr lang="en-GB" sz="720" dirty="0"/>
              <a:t>away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A</a:t>
            </a:r>
            <a:r>
              <a:rPr lang="en-GB" sz="720" dirty="0"/>
              <a:t>re </a:t>
            </a:r>
            <a:r>
              <a:rPr lang="en-GB" sz="720" dirty="0"/>
              <a:t>located in the </a:t>
            </a:r>
            <a:r>
              <a:rPr lang="en-GB" sz="720" dirty="0"/>
              <a:t>beat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A</a:t>
            </a:r>
            <a:r>
              <a:rPr lang="en-GB" sz="720" dirty="0"/>
              <a:t>re </a:t>
            </a:r>
            <a:r>
              <a:rPr lang="en-GB" sz="720" dirty="0"/>
              <a:t>open at accessible </a:t>
            </a:r>
            <a:r>
              <a:rPr lang="en-GB" sz="720" dirty="0"/>
              <a:t>times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A</a:t>
            </a:r>
            <a:r>
              <a:rPr lang="en-GB" sz="720" dirty="0"/>
              <a:t>re </a:t>
            </a:r>
            <a:r>
              <a:rPr lang="en-GB" sz="720" dirty="0"/>
              <a:t>based on what women want / have fed </a:t>
            </a:r>
            <a:r>
              <a:rPr lang="en-GB" sz="720" dirty="0"/>
              <a:t>back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Are safe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H</a:t>
            </a:r>
            <a:r>
              <a:rPr lang="en-GB" sz="720" dirty="0"/>
              <a:t>ave </a:t>
            </a:r>
            <a:r>
              <a:rPr lang="en-GB" sz="720" dirty="0"/>
              <a:t>clear </a:t>
            </a:r>
            <a:r>
              <a:rPr lang="en-GB" sz="720" dirty="0"/>
              <a:t>boundaries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Are person-centred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A</a:t>
            </a:r>
            <a:r>
              <a:rPr lang="en-GB" sz="720" dirty="0"/>
              <a:t>re </a:t>
            </a:r>
            <a:r>
              <a:rPr lang="en-GB" sz="720" dirty="0"/>
              <a:t>proactive about reaching </a:t>
            </a:r>
            <a:r>
              <a:rPr lang="en-GB" sz="720" dirty="0"/>
              <a:t>women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H</a:t>
            </a:r>
            <a:r>
              <a:rPr lang="en-GB" sz="720" dirty="0"/>
              <a:t>ave a good reputation with women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W</a:t>
            </a:r>
            <a:r>
              <a:rPr lang="en-GB" sz="720" dirty="0"/>
              <a:t>ork in partnership with other services</a:t>
            </a:r>
            <a:endParaRPr lang="en-GB" sz="720" dirty="0"/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R</a:t>
            </a:r>
            <a:r>
              <a:rPr lang="en-GB" sz="720" dirty="0"/>
              <a:t>ecognise </a:t>
            </a:r>
            <a:r>
              <a:rPr lang="en-GB" sz="720" dirty="0"/>
              <a:t>that recovery isn't linear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A</a:t>
            </a:r>
            <a:r>
              <a:rPr lang="en-GB" sz="720" dirty="0"/>
              <a:t>re </a:t>
            </a:r>
            <a:r>
              <a:rPr lang="en-GB" sz="720" dirty="0"/>
              <a:t>creative and adaptable in their approach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A</a:t>
            </a:r>
            <a:r>
              <a:rPr lang="en-GB" sz="720" dirty="0"/>
              <a:t>re </a:t>
            </a:r>
            <a:r>
              <a:rPr lang="en-GB" sz="720" dirty="0"/>
              <a:t>robust and tenacious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A</a:t>
            </a:r>
            <a:r>
              <a:rPr lang="en-GB" sz="720" dirty="0"/>
              <a:t>re </a:t>
            </a:r>
            <a:r>
              <a:rPr lang="en-GB" sz="720" dirty="0"/>
              <a:t>knowledgeable and </a:t>
            </a:r>
            <a:r>
              <a:rPr lang="en-GB" sz="720" dirty="0"/>
              <a:t>experienced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U</a:t>
            </a:r>
            <a:r>
              <a:rPr lang="en-GB" sz="720" dirty="0"/>
              <a:t>se a harm reduction approach</a:t>
            </a:r>
          </a:p>
          <a:p>
            <a:pPr marL="54000" indent="-54000">
              <a:buFont typeface="Arial" panose="020B0604020202020204" pitchFamily="34" charset="0"/>
              <a:buChar char="•"/>
            </a:pPr>
            <a:r>
              <a:rPr lang="en-GB" sz="720" dirty="0"/>
              <a:t>R</a:t>
            </a:r>
            <a:r>
              <a:rPr lang="en-GB" sz="720" dirty="0"/>
              <a:t>ecognise intersectional needs and validate women’s unique experiences</a:t>
            </a:r>
            <a:r>
              <a:rPr lang="en-GB" sz="720" dirty="0"/>
              <a:t/>
            </a:r>
            <a:br>
              <a:rPr lang="en-GB" sz="720" dirty="0"/>
            </a:br>
            <a:endParaRPr lang="en-GB" sz="720" dirty="0"/>
          </a:p>
        </p:txBody>
      </p:sp>
      <p:sp>
        <p:nvSpPr>
          <p:cNvPr id="19" name="Rounded Rectangle 18"/>
          <p:cNvSpPr/>
          <p:nvPr/>
        </p:nvSpPr>
        <p:spPr>
          <a:xfrm>
            <a:off x="7492016" y="2556846"/>
            <a:ext cx="945000" cy="162000"/>
          </a:xfrm>
          <a:prstGeom prst="roundRect">
            <a:avLst/>
          </a:prstGeom>
          <a:solidFill>
            <a:srgbClr val="255D8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/>
              <a:t>Assumptions </a:t>
            </a:r>
            <a:endParaRPr lang="en-GB" sz="105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56938" y="140677"/>
            <a:ext cx="3030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255D83"/>
                </a:solidFill>
              </a:rPr>
              <a:t>MASH Theory of Change 2024</a:t>
            </a:r>
            <a:endParaRPr lang="en-GB" b="1" dirty="0">
              <a:solidFill>
                <a:srgbClr val="255D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908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463</TotalTime>
  <Words>791</Words>
  <Application>Microsoft Office PowerPoint</Application>
  <PresentationFormat>On-screen Show (4:3)</PresentationFormat>
  <Paragraphs>205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Bee Evans</dc:creator>
  <cp:lastModifiedBy>Bee Evans</cp:lastModifiedBy>
  <cp:revision>50</cp:revision>
  <dcterms:created xsi:type="dcterms:W3CDTF">2022-08-16T12:50:37Z</dcterms:created>
  <dcterms:modified xsi:type="dcterms:W3CDTF">2024-06-13T16:39:20Z</dcterms:modified>
</cp:coreProperties>
</file>